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55" r:id="rId1"/>
  </p:sldMasterIdLst>
  <p:notesMasterIdLst>
    <p:notesMasterId r:id="rId12"/>
  </p:notesMasterIdLst>
  <p:sldIdLst>
    <p:sldId id="256" r:id="rId2"/>
    <p:sldId id="257" r:id="rId3"/>
    <p:sldId id="262" r:id="rId4"/>
    <p:sldId id="263" r:id="rId5"/>
    <p:sldId id="258" r:id="rId6"/>
    <p:sldId id="259" r:id="rId7"/>
    <p:sldId id="264" r:id="rId8"/>
    <p:sldId id="265" r:id="rId9"/>
    <p:sldId id="261" r:id="rId10"/>
    <p:sldId id="260" r:id="rId11"/>
  </p:sldIdLst>
  <p:sldSz cx="14630400" cy="8229600"/>
  <p:notesSz cx="8229600" cy="14630400"/>
  <p:embeddedFontLst>
    <p:embeddedFont>
      <p:font typeface="Anton" pitchFamily="2" charset="0"/>
      <p:regular r:id="rId13"/>
    </p:embeddedFont>
    <p:embeddedFont>
      <p:font typeface="Fira Sans" panose="020B0503050000020004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4C483A-FDAB-5FAD-C3B9-97AAD5FB7702}" v="698" dt="2025-04-06T12:52:29.4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microsoft.com/office/2015/10/relationships/revisionInfo" Target="revisionInfo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1189A9-911A-40E3-B2F3-8943D02CF6A2}" type="datetimeFigureOut">
              <a:t>06/04/2025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822481-F307-41F8-9262-2E71A9CD6F5E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717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10667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4267"/>
            </a:lvl1pPr>
            <a:lvl2pPr marL="812810" indent="0" algn="ctr">
              <a:buNone/>
              <a:defRPr sz="3556"/>
            </a:lvl2pPr>
            <a:lvl3pPr marL="1625620" indent="0" algn="ctr">
              <a:buNone/>
              <a:defRPr sz="3200"/>
            </a:lvl3pPr>
            <a:lvl4pPr marL="2438430" indent="0" algn="ctr">
              <a:buNone/>
              <a:defRPr sz="2844"/>
            </a:lvl4pPr>
            <a:lvl5pPr marL="3251241" indent="0" algn="ctr">
              <a:buNone/>
              <a:defRPr sz="2844"/>
            </a:lvl5pPr>
            <a:lvl6pPr marL="4064051" indent="0" algn="ctr">
              <a:buNone/>
              <a:defRPr sz="2844"/>
            </a:lvl6pPr>
            <a:lvl7pPr marL="4876861" indent="0" algn="ctr">
              <a:buNone/>
              <a:defRPr sz="2844"/>
            </a:lvl7pPr>
            <a:lvl8pPr marL="5689671" indent="0" algn="ctr">
              <a:buNone/>
              <a:defRPr sz="2844"/>
            </a:lvl8pPr>
            <a:lvl9pPr marL="6502481" indent="0" algn="ctr">
              <a:buNone/>
              <a:defRPr sz="2844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379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659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3897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8910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9348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23003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326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548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10667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1pPr>
            <a:lvl2pPr marL="812810" indent="0">
              <a:buNone/>
              <a:defRPr sz="3556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831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208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4267" b="1"/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4267" b="1"/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060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565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428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5689"/>
            </a:lvl1pPr>
            <a:lvl2pPr>
              <a:defRPr sz="4978"/>
            </a:lvl2pPr>
            <a:lvl3pPr>
              <a:defRPr sz="4267"/>
            </a:lvl3pPr>
            <a:lvl4pPr>
              <a:defRPr sz="3556"/>
            </a:lvl4pPr>
            <a:lvl5pPr>
              <a:defRPr sz="3556"/>
            </a:lvl5pPr>
            <a:lvl6pPr>
              <a:defRPr sz="3556"/>
            </a:lvl6pPr>
            <a:lvl7pPr>
              <a:defRPr sz="3556"/>
            </a:lvl7pPr>
            <a:lvl8pPr>
              <a:defRPr sz="3556"/>
            </a:lvl8pPr>
            <a:lvl9pPr>
              <a:defRPr sz="3556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2844"/>
            </a:lvl1pPr>
            <a:lvl2pPr marL="812810" indent="0">
              <a:buNone/>
              <a:defRPr sz="2489"/>
            </a:lvl2pPr>
            <a:lvl3pPr marL="1625620" indent="0">
              <a:buNone/>
              <a:defRPr sz="2133"/>
            </a:lvl3pPr>
            <a:lvl4pPr marL="2438430" indent="0">
              <a:buNone/>
              <a:defRPr sz="1778"/>
            </a:lvl4pPr>
            <a:lvl5pPr marL="3251241" indent="0">
              <a:buNone/>
              <a:defRPr sz="1778"/>
            </a:lvl5pPr>
            <a:lvl6pPr marL="4064051" indent="0">
              <a:buNone/>
              <a:defRPr sz="1778"/>
            </a:lvl6pPr>
            <a:lvl7pPr marL="4876861" indent="0">
              <a:buNone/>
              <a:defRPr sz="1778"/>
            </a:lvl7pPr>
            <a:lvl8pPr marL="5689671" indent="0">
              <a:buNone/>
              <a:defRPr sz="1778"/>
            </a:lvl8pPr>
            <a:lvl9pPr marL="6502481" indent="0">
              <a:buNone/>
              <a:defRPr sz="1778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139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5689"/>
            </a:lvl1pPr>
            <a:lvl2pPr marL="812810" indent="0">
              <a:buNone/>
              <a:defRPr sz="4978"/>
            </a:lvl2pPr>
            <a:lvl3pPr marL="1625620" indent="0">
              <a:buNone/>
              <a:defRPr sz="4267"/>
            </a:lvl3pPr>
            <a:lvl4pPr marL="2438430" indent="0">
              <a:buNone/>
              <a:defRPr sz="3556"/>
            </a:lvl4pPr>
            <a:lvl5pPr marL="3251241" indent="0">
              <a:buNone/>
              <a:defRPr sz="3556"/>
            </a:lvl5pPr>
            <a:lvl6pPr marL="4064051" indent="0">
              <a:buNone/>
              <a:defRPr sz="3556"/>
            </a:lvl6pPr>
            <a:lvl7pPr marL="4876861" indent="0">
              <a:buNone/>
              <a:defRPr sz="3556"/>
            </a:lvl7pPr>
            <a:lvl8pPr marL="5689671" indent="0">
              <a:buNone/>
              <a:defRPr sz="3556"/>
            </a:lvl8pPr>
            <a:lvl9pPr marL="6502481" indent="0">
              <a:buNone/>
              <a:defRPr sz="3556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2844"/>
            </a:lvl1pPr>
            <a:lvl2pPr marL="812810" indent="0">
              <a:buNone/>
              <a:defRPr sz="2489"/>
            </a:lvl2pPr>
            <a:lvl3pPr marL="1625620" indent="0">
              <a:buNone/>
              <a:defRPr sz="2133"/>
            </a:lvl3pPr>
            <a:lvl4pPr marL="2438430" indent="0">
              <a:buNone/>
              <a:defRPr sz="1778"/>
            </a:lvl4pPr>
            <a:lvl5pPr marL="3251241" indent="0">
              <a:buNone/>
              <a:defRPr sz="1778"/>
            </a:lvl5pPr>
            <a:lvl6pPr marL="4064051" indent="0">
              <a:buNone/>
              <a:defRPr sz="1778"/>
            </a:lvl6pPr>
            <a:lvl7pPr marL="4876861" indent="0">
              <a:buNone/>
              <a:defRPr sz="1778"/>
            </a:lvl7pPr>
            <a:lvl8pPr marL="5689671" indent="0">
              <a:buNone/>
              <a:defRPr sz="1778"/>
            </a:lvl8pPr>
            <a:lvl9pPr marL="6502481" indent="0">
              <a:buNone/>
              <a:defRPr sz="1778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260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4/6/2025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113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831312"/>
            <a:ext cx="604920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450"/>
              </a:lnSpc>
            </a:pPr>
            <a:r>
              <a:rPr lang="en-US" sz="4800" kern="0" spc="-36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Anton"/>
                <a:ea typeface="Anton" pitchFamily="34" charset="-122"/>
                <a:cs typeface="Anton" pitchFamily="34" charset="-120"/>
              </a:rPr>
              <a:t>Canopia</a:t>
            </a:r>
            <a:r>
              <a:rPr lang="en-US" sz="4800" kern="0" spc="-36" dirty="0">
                <a:solidFill>
                  <a:schemeClr val="accent5">
                    <a:lumMod val="60000"/>
                    <a:lumOff val="40000"/>
                  </a:schemeClr>
                </a:solidFill>
                <a:latin typeface="Anton"/>
                <a:ea typeface="Anton" pitchFamily="34" charset="-122"/>
                <a:cs typeface="Anton" pitchFamily="34" charset="-120"/>
              </a:rPr>
              <a:t>,</a:t>
            </a:r>
            <a:br>
              <a:rPr lang="en-US" sz="4800" kern="0" spc="-36" dirty="0">
                <a:latin typeface="Anton"/>
                <a:ea typeface="Anton" pitchFamily="34" charset="-122"/>
                <a:cs typeface="Anton" pitchFamily="34" charset="-120"/>
              </a:rPr>
            </a:br>
            <a:r>
              <a:rPr lang="en-US" sz="4800" kern="0" spc="-36" dirty="0">
                <a:solidFill>
                  <a:schemeClr val="accent5">
                    <a:lumMod val="60000"/>
                    <a:lumOff val="40000"/>
                  </a:schemeClr>
                </a:solidFill>
                <a:latin typeface="Anton"/>
                <a:ea typeface="Anton" pitchFamily="34" charset="-122"/>
                <a:cs typeface="Anton" pitchFamily="34" charset="-120"/>
              </a:rPr>
              <a:t>pour un bien-</a:t>
            </a:r>
            <a:r>
              <a:rPr lang="en-US" sz="4800" kern="0" spc="-36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Anton"/>
                <a:ea typeface="Anton" pitchFamily="34" charset="-122"/>
                <a:cs typeface="Anton" pitchFamily="34" charset="-120"/>
              </a:rPr>
              <a:t>être</a:t>
            </a:r>
            <a:r>
              <a:rPr lang="en-US" sz="4800" kern="0" spc="-36" dirty="0">
                <a:solidFill>
                  <a:schemeClr val="accent5">
                    <a:lumMod val="60000"/>
                    <a:lumOff val="40000"/>
                  </a:schemeClr>
                </a:solidFill>
                <a:latin typeface="Anton"/>
                <a:ea typeface="Anton" pitchFamily="34" charset="-122"/>
                <a:cs typeface="Anton" pitchFamily="34" charset="-120"/>
              </a:rPr>
              <a:t> </a:t>
            </a:r>
            <a:r>
              <a:rPr lang="en-US" sz="4800" kern="0" spc="-36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Anton"/>
                <a:ea typeface="Anton" pitchFamily="34" charset="-122"/>
                <a:cs typeface="Anton" pitchFamily="34" charset="-120"/>
              </a:rPr>
              <a:t>urbain</a:t>
            </a:r>
            <a:endParaRPr lang="en-US" sz="4800" dirty="0" err="1">
              <a:solidFill>
                <a:schemeClr val="accent5">
                  <a:lumMod val="60000"/>
                  <a:lumOff val="40000"/>
                </a:schemeClr>
              </a:solidFill>
              <a:latin typeface="Anton"/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87986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kern="0" spc="-36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Une ville plus verte, des citoyens plus heureux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93" y="764589"/>
            <a:ext cx="9096460" cy="670042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NodeMCU ESP32 | Joy-IT">
            <a:extLst>
              <a:ext uri="{FF2B5EF4-FFF2-40B4-BE49-F238E27FC236}">
                <a16:creationId xmlns:a16="http://schemas.microsoft.com/office/drawing/2014/main" id="{068E83B9-2914-7393-F13F-87D9642B68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960" y="1518920"/>
            <a:ext cx="2646678" cy="2600958"/>
          </a:xfrm>
          <a:prstGeom prst="rect">
            <a:avLst/>
          </a:prstGeom>
          <a:ln>
            <a:noFill/>
          </a:ln>
        </p:spPr>
      </p:pic>
      <p:pic>
        <p:nvPicPr>
          <p:cNvPr id="4" name="Picture 3" descr="Connecting with Azure IoT Hub">
            <a:extLst>
              <a:ext uri="{FF2B5EF4-FFF2-40B4-BE49-F238E27FC236}">
                <a16:creationId xmlns:a16="http://schemas.microsoft.com/office/drawing/2014/main" id="{30BD81E8-DE12-B2E3-9227-DE253A0B26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2475" y="1962150"/>
            <a:ext cx="2667000" cy="1714500"/>
          </a:xfrm>
          <a:prstGeom prst="rect">
            <a:avLst/>
          </a:prstGeom>
        </p:spPr>
      </p:pic>
      <p:pic>
        <p:nvPicPr>
          <p:cNvPr id="21" name="Picture 20" descr="Introduction to MongoDB and Studio 3T | Studio 3T">
            <a:extLst>
              <a:ext uri="{FF2B5EF4-FFF2-40B4-BE49-F238E27FC236}">
                <a16:creationId xmlns:a16="http://schemas.microsoft.com/office/drawing/2014/main" id="{41074EA4-9A42-AEFD-59C5-0C1F5E1F05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25739" y="2258979"/>
            <a:ext cx="4105275" cy="1114425"/>
          </a:xfrm>
          <a:prstGeom prst="rect">
            <a:avLst/>
          </a:prstGeom>
        </p:spPr>
      </p:pic>
      <p:pic>
        <p:nvPicPr>
          <p:cNvPr id="22" name="Picture 21" descr="Artificial Neural Networks: The Future of Machine Learning">
            <a:extLst>
              <a:ext uri="{FF2B5EF4-FFF2-40B4-BE49-F238E27FC236}">
                <a16:creationId xmlns:a16="http://schemas.microsoft.com/office/drawing/2014/main" id="{AB94D80C-8AE0-87DE-82DB-4FEDEC8AB4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09184" y="5155118"/>
            <a:ext cx="2743198" cy="111013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550B5F5-23C0-E832-1B17-DC50737BE721}"/>
              </a:ext>
            </a:extLst>
          </p:cNvPr>
          <p:cNvSpPr txBox="1"/>
          <p:nvPr/>
        </p:nvSpPr>
        <p:spPr>
          <a:xfrm>
            <a:off x="5333999" y="5577839"/>
            <a:ext cx="268224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dirty="0" err="1">
                <a:solidFill>
                  <a:schemeClr val="accent6"/>
                </a:solidFill>
                <a:ea typeface="Calibri"/>
                <a:cs typeface="Calibri"/>
              </a:rPr>
              <a:t>Canopia</a:t>
            </a:r>
            <a:endParaRPr lang="en-US" sz="4000" dirty="0">
              <a:solidFill>
                <a:schemeClr val="accent6"/>
              </a:solidFill>
              <a:ea typeface="Calibri"/>
              <a:cs typeface="Calibri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3DF93F1-F924-9EDA-2EE3-8EEACAB3E2CE}"/>
              </a:ext>
            </a:extLst>
          </p:cNvPr>
          <p:cNvSpPr txBox="1"/>
          <p:nvPr/>
        </p:nvSpPr>
        <p:spPr>
          <a:xfrm>
            <a:off x="463860" y="5428705"/>
            <a:ext cx="274320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dirty="0">
                <a:ea typeface="Calibri"/>
                <a:cs typeface="Calibri"/>
              </a:rPr>
              <a:t>Open Data</a:t>
            </a:r>
            <a:endParaRPr lang="en-US" sz="4000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E93E25C-44EB-0598-8281-0C107BAE81C9}"/>
              </a:ext>
            </a:extLst>
          </p:cNvPr>
          <p:cNvCxnSpPr/>
          <p:nvPr/>
        </p:nvCxnSpPr>
        <p:spPr>
          <a:xfrm>
            <a:off x="3304026" y="2852657"/>
            <a:ext cx="1498547" cy="1805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1B3854F-12FD-C14D-7659-5B7E64877CF3}"/>
              </a:ext>
            </a:extLst>
          </p:cNvPr>
          <p:cNvCxnSpPr/>
          <p:nvPr/>
        </p:nvCxnSpPr>
        <p:spPr>
          <a:xfrm>
            <a:off x="8142710" y="2924875"/>
            <a:ext cx="1390218" cy="1804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2FECF95B-2018-448F-EDB6-9E2A95534F72}"/>
              </a:ext>
            </a:extLst>
          </p:cNvPr>
          <p:cNvCxnSpPr/>
          <p:nvPr/>
        </p:nvCxnSpPr>
        <p:spPr>
          <a:xfrm>
            <a:off x="11843941" y="3791505"/>
            <a:ext cx="18047" cy="7944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D9566D5B-2456-6169-EC05-E5637CF30517}"/>
              </a:ext>
            </a:extLst>
          </p:cNvPr>
          <p:cNvCxnSpPr/>
          <p:nvPr/>
        </p:nvCxnSpPr>
        <p:spPr>
          <a:xfrm flipH="1" flipV="1">
            <a:off x="8233799" y="5934001"/>
            <a:ext cx="1202327" cy="60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F6017F0-F05F-2E07-2FD8-2177DC75A6C2}"/>
              </a:ext>
            </a:extLst>
          </p:cNvPr>
          <p:cNvCxnSpPr/>
          <p:nvPr/>
        </p:nvCxnSpPr>
        <p:spPr>
          <a:xfrm flipH="1" flipV="1">
            <a:off x="3208560" y="5928008"/>
            <a:ext cx="1894149" cy="600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9110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25E595-5A9F-F74D-001C-209D3651FFC1}"/>
              </a:ext>
            </a:extLst>
          </p:cNvPr>
          <p:cNvSpPr txBox="1"/>
          <p:nvPr/>
        </p:nvSpPr>
        <p:spPr>
          <a:xfrm>
            <a:off x="523374" y="907181"/>
            <a:ext cx="13547557" cy="73558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4000" err="1">
                <a:ea typeface="Calibri"/>
                <a:cs typeface="Calibri"/>
              </a:rPr>
              <a:t>Fonctionnalités</a:t>
            </a:r>
            <a:r>
              <a:rPr lang="en-US" sz="4000" dirty="0">
                <a:ea typeface="Calibri"/>
                <a:cs typeface="Calibri"/>
              </a:rPr>
              <a:t>:</a:t>
            </a:r>
          </a:p>
          <a:p>
            <a:endParaRPr lang="en-US" sz="4000" dirty="0">
              <a:ea typeface="Calibri"/>
              <a:cs typeface="Calibri"/>
            </a:endParaRPr>
          </a:p>
          <a:p>
            <a:r>
              <a:rPr lang="en-US" sz="2800" dirty="0">
                <a:ea typeface="Calibri"/>
                <a:cs typeface="Calibri"/>
              </a:rPr>
              <a:t>  - Carte </a:t>
            </a:r>
            <a:r>
              <a:rPr lang="en-US" sz="2800" err="1">
                <a:ea typeface="Calibri"/>
                <a:cs typeface="Calibri"/>
              </a:rPr>
              <a:t>dynamique</a:t>
            </a:r>
            <a:endParaRPr lang="en-US" sz="2800">
              <a:ea typeface="Calibri"/>
              <a:cs typeface="Calibri"/>
            </a:endParaRPr>
          </a:p>
          <a:p>
            <a:endParaRPr lang="en-US" sz="2800" dirty="0">
              <a:ea typeface="Calibri"/>
              <a:cs typeface="Calibri"/>
            </a:endParaRPr>
          </a:p>
          <a:p>
            <a:r>
              <a:rPr lang="en-US" sz="2800" dirty="0">
                <a:ea typeface="Calibri"/>
                <a:cs typeface="Calibri"/>
              </a:rPr>
              <a:t>  - Analyse et </a:t>
            </a:r>
            <a:r>
              <a:rPr lang="en-US" sz="2800" dirty="0" err="1">
                <a:ea typeface="Calibri"/>
                <a:cs typeface="Calibri"/>
              </a:rPr>
              <a:t>prédictions</a:t>
            </a:r>
            <a:r>
              <a:rPr lang="en-US" sz="2800" dirty="0">
                <a:ea typeface="Calibri"/>
                <a:cs typeface="Calibri"/>
              </a:rPr>
              <a:t> par IA</a:t>
            </a:r>
          </a:p>
          <a:p>
            <a:endParaRPr lang="en-US" sz="2800" dirty="0">
              <a:ea typeface="Calibri"/>
              <a:cs typeface="Calibri"/>
            </a:endParaRPr>
          </a:p>
          <a:p>
            <a:r>
              <a:rPr lang="en-US" sz="2800" dirty="0">
                <a:ea typeface="Calibri"/>
                <a:cs typeface="Calibri"/>
              </a:rPr>
              <a:t>  - Suggestions </a:t>
            </a:r>
            <a:r>
              <a:rPr lang="en-US" sz="2800" dirty="0" err="1">
                <a:ea typeface="Calibri"/>
                <a:cs typeface="Calibri"/>
              </a:rPr>
              <a:t>d'actions</a:t>
            </a:r>
            <a:r>
              <a:rPr lang="en-US" sz="2800" dirty="0">
                <a:ea typeface="Calibri"/>
                <a:cs typeface="Calibri"/>
              </a:rPr>
              <a:t> et </a:t>
            </a:r>
            <a:r>
              <a:rPr lang="en-US" sz="2800" dirty="0" err="1">
                <a:ea typeface="Calibri"/>
                <a:cs typeface="Calibri"/>
              </a:rPr>
              <a:t>historique</a:t>
            </a:r>
            <a:r>
              <a:rPr lang="en-US" sz="2800" dirty="0">
                <a:ea typeface="Calibri"/>
                <a:cs typeface="Calibri"/>
              </a:rPr>
              <a:t> des actions </a:t>
            </a:r>
            <a:r>
              <a:rPr lang="en-US" sz="2800" dirty="0" err="1">
                <a:ea typeface="Calibri"/>
                <a:cs typeface="Calibri"/>
              </a:rPr>
              <a:t>accomplies</a:t>
            </a:r>
            <a:r>
              <a:rPr lang="en-US" sz="2800" dirty="0">
                <a:ea typeface="Calibri"/>
                <a:cs typeface="Calibri"/>
              </a:rPr>
              <a:t> et de </a:t>
            </a:r>
            <a:r>
              <a:rPr lang="en-US" sz="2800" dirty="0" err="1">
                <a:ea typeface="Calibri"/>
                <a:cs typeface="Calibri"/>
              </a:rPr>
              <a:t>leur</a:t>
            </a:r>
            <a:r>
              <a:rPr lang="en-US" sz="2800" dirty="0">
                <a:ea typeface="Calibri"/>
                <a:cs typeface="Calibri"/>
              </a:rPr>
              <a:t> impact</a:t>
            </a:r>
          </a:p>
          <a:p>
            <a:endParaRPr lang="en-US" sz="2800" dirty="0">
              <a:ea typeface="Calibri"/>
              <a:cs typeface="Calibri"/>
            </a:endParaRPr>
          </a:p>
          <a:p>
            <a:r>
              <a:rPr lang="en-US" sz="2800" dirty="0">
                <a:ea typeface="Calibri"/>
                <a:cs typeface="Calibri"/>
              </a:rPr>
              <a:t>  - Etat et </a:t>
            </a:r>
            <a:r>
              <a:rPr lang="en-US" sz="2800" err="1">
                <a:ea typeface="Calibri"/>
                <a:cs typeface="Calibri"/>
              </a:rPr>
              <a:t>localisation</a:t>
            </a:r>
            <a:r>
              <a:rPr lang="en-US" sz="2800" dirty="0">
                <a:ea typeface="Calibri"/>
                <a:cs typeface="Calibri"/>
              </a:rPr>
              <a:t> des </a:t>
            </a:r>
            <a:r>
              <a:rPr lang="en-US" sz="2800" err="1">
                <a:ea typeface="Calibri"/>
                <a:cs typeface="Calibri"/>
              </a:rPr>
              <a:t>capteurs</a:t>
            </a:r>
            <a:endParaRPr lang="en-US" sz="2800">
              <a:ea typeface="Calibri"/>
              <a:cs typeface="Calibri"/>
            </a:endParaRPr>
          </a:p>
          <a:p>
            <a:endParaRPr lang="en-US" sz="2800" dirty="0">
              <a:ea typeface="Calibri"/>
              <a:cs typeface="Calibri"/>
            </a:endParaRPr>
          </a:p>
          <a:p>
            <a:r>
              <a:rPr lang="en-US" sz="2800" dirty="0">
                <a:ea typeface="Calibri"/>
                <a:cs typeface="Calibri"/>
              </a:rPr>
              <a:t>  - </a:t>
            </a:r>
            <a:r>
              <a:rPr lang="en-US" sz="2800" dirty="0" err="1">
                <a:ea typeface="Calibri"/>
                <a:cs typeface="Calibri"/>
              </a:rPr>
              <a:t>Disponibilité</a:t>
            </a:r>
            <a:r>
              <a:rPr lang="en-US" sz="2800" dirty="0">
                <a:ea typeface="Calibri"/>
                <a:cs typeface="Calibri"/>
              </a:rPr>
              <a:t> des données</a:t>
            </a:r>
          </a:p>
          <a:p>
            <a:endParaRPr lang="en-US" sz="2800" dirty="0">
              <a:ea typeface="Calibri"/>
              <a:cs typeface="Calibri"/>
            </a:endParaRPr>
          </a:p>
          <a:p>
            <a:r>
              <a:rPr lang="en-US" sz="2800" dirty="0">
                <a:ea typeface="Calibri"/>
                <a:cs typeface="Calibri"/>
              </a:rPr>
              <a:t>  </a:t>
            </a:r>
          </a:p>
          <a:p>
            <a:endParaRPr lang="en-US" sz="2800" dirty="0">
              <a:ea typeface="Calibri"/>
              <a:cs typeface="Calibri"/>
            </a:endParaRPr>
          </a:p>
          <a:p>
            <a:r>
              <a:rPr lang="en-US" sz="2800" dirty="0">
                <a:ea typeface="Calibri"/>
                <a:cs typeface="Calibri"/>
              </a:rPr>
              <a:t>  </a:t>
            </a:r>
          </a:p>
          <a:p>
            <a:r>
              <a:rPr lang="en-US" sz="2800" dirty="0">
                <a:ea typeface="Calibri"/>
                <a:cs typeface="Calibri"/>
              </a:rPr>
              <a:t>  </a:t>
            </a:r>
          </a:p>
        </p:txBody>
      </p:sp>
    </p:spTree>
    <p:extLst>
      <p:ext uri="{BB962C8B-B14F-4D97-AF65-F5344CB8AC3E}">
        <p14:creationId xmlns:p14="http://schemas.microsoft.com/office/powerpoint/2010/main" val="30792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69745D-1277-3844-BBB1-9D67A02766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8271" y="5433"/>
            <a:ext cx="7288100" cy="821873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914DEFA-9AAB-93D6-B0C4-F53333F84B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589" y="3220202"/>
            <a:ext cx="13419221" cy="17891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5FC34C2-6361-A58F-DB8E-486A33B25B7A}"/>
              </a:ext>
            </a:extLst>
          </p:cNvPr>
          <p:cNvSpPr txBox="1"/>
          <p:nvPr/>
        </p:nvSpPr>
        <p:spPr>
          <a:xfrm>
            <a:off x="4819654" y="1057628"/>
            <a:ext cx="498143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dirty="0">
                <a:ea typeface="Calibri"/>
                <a:cs typeface="Calibri"/>
              </a:rPr>
              <a:t>Monitoring communal</a:t>
            </a:r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FE081B2-7330-18DA-3D62-F296943D4F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8412" y="1503316"/>
            <a:ext cx="10813576" cy="52093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2398627-38C2-28DF-BA33-194317B7DB63}"/>
              </a:ext>
            </a:extLst>
          </p:cNvPr>
          <p:cNvSpPr txBox="1"/>
          <p:nvPr/>
        </p:nvSpPr>
        <p:spPr>
          <a:xfrm>
            <a:off x="5049493" y="665291"/>
            <a:ext cx="454470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dirty="0">
                <a:ea typeface="Calibri"/>
                <a:cs typeface="Calibri"/>
              </a:rPr>
              <a:t>Carte </a:t>
            </a:r>
            <a:r>
              <a:rPr lang="en-US" sz="3200" err="1">
                <a:ea typeface="Calibri"/>
                <a:cs typeface="Calibri"/>
              </a:rPr>
              <a:t>dynamique</a:t>
            </a:r>
            <a:endParaRPr lang="en-US" sz="32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79540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88A7766-724E-EAF6-F13C-656CAFA402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546" y="2134809"/>
            <a:ext cx="12123761" cy="395998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ED00BDB-849A-D8F2-938A-4BD9C0CA6343}"/>
              </a:ext>
            </a:extLst>
          </p:cNvPr>
          <p:cNvSpPr txBox="1"/>
          <p:nvPr/>
        </p:nvSpPr>
        <p:spPr>
          <a:xfrm>
            <a:off x="4299975" y="620353"/>
            <a:ext cx="569111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err="1">
                <a:ea typeface="Calibri"/>
                <a:cs typeface="Calibri"/>
              </a:rPr>
              <a:t>Alertes</a:t>
            </a:r>
            <a:r>
              <a:rPr lang="en-US" sz="3200" dirty="0">
                <a:ea typeface="Calibri"/>
                <a:cs typeface="Calibri"/>
              </a:rPr>
              <a:t> et suggestions </a:t>
            </a:r>
            <a:r>
              <a:rPr lang="en-US" sz="3200" err="1">
                <a:ea typeface="Calibri"/>
                <a:cs typeface="Calibri"/>
              </a:rPr>
              <a:t>d'action</a:t>
            </a:r>
            <a:endParaRPr lang="en-US" sz="32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40977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BF85830-B6A0-F8E3-88DF-00E9DE21EA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5080" y="1058228"/>
            <a:ext cx="9540240" cy="669226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A28823B-73FC-36D9-1A84-8516FAFB7A65}"/>
              </a:ext>
            </a:extLst>
          </p:cNvPr>
          <p:cNvSpPr txBox="1"/>
          <p:nvPr/>
        </p:nvSpPr>
        <p:spPr>
          <a:xfrm>
            <a:off x="5362972" y="263407"/>
            <a:ext cx="390144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>
                <a:ea typeface="Calibri"/>
                <a:cs typeface="Calibri"/>
              </a:rPr>
              <a:t>La commune agit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24577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Personnalisé</PresentationFormat>
  <Paragraphs>0</Paragraphs>
  <Slides>10</Slides>
  <Notes>5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1" baseType="lpstr"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263</cp:revision>
  <dcterms:created xsi:type="dcterms:W3CDTF">2025-04-06T09:30:53Z</dcterms:created>
  <dcterms:modified xsi:type="dcterms:W3CDTF">2025-04-06T12:55:49Z</dcterms:modified>
</cp:coreProperties>
</file>